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Calibri" panose="020F0502020204030204" pitchFamily="34" charset="0"/>
      <p:regular r:id="rId11"/>
      <p:bold r:id="rId12"/>
      <p:italic r:id="rId13"/>
      <p:boldItalic r:id="rId14"/>
    </p:embeddedFont>
    <p:embeddedFont>
      <p:font typeface="Corben" panose="020B0604020202020204" charset="0"/>
      <p:regular r:id="rId15"/>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130" d="100"/>
          <a:sy n="130" d="100"/>
        </p:scale>
        <p:origin x="-2412" y="-1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33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05677"/>
            <a:ext cx="7556421" cy="2126337"/>
          </a:xfrm>
          <a:prstGeom prst="rect">
            <a:avLst/>
          </a:prstGeom>
          <a:noFill/>
          <a:ln/>
        </p:spPr>
        <p:txBody>
          <a:bodyPr wrap="square" lIns="0" tIns="0" rIns="0" bIns="0" rtlCol="0" anchor="t"/>
          <a:lstStyle/>
          <a:p>
            <a:pPr marL="0" indent="0" algn="ctr">
              <a:lnSpc>
                <a:spcPts val="5550"/>
              </a:lnSpc>
              <a:buNone/>
            </a:pPr>
            <a:r>
              <a:rPr lang="en-US" sz="4450" dirty="0">
                <a:solidFill>
                  <a:srgbClr val="4967E9"/>
                </a:solidFill>
                <a:latin typeface="Corben" pitchFamily="34" charset="0"/>
                <a:ea typeface="Corben" pitchFamily="34" charset="-122"/>
                <a:cs typeface="Corben" pitchFamily="34" charset="-120"/>
              </a:rPr>
              <a:t>IWS:                                                            Un valore aggiunto per la tua casa</a:t>
            </a:r>
            <a:endParaRPr lang="en-US" sz="4450" dirty="0"/>
          </a:p>
        </p:txBody>
      </p:sp>
      <p:sp>
        <p:nvSpPr>
          <p:cNvPr id="4" name="Text 1"/>
          <p:cNvSpPr/>
          <p:nvPr/>
        </p:nvSpPr>
        <p:spPr>
          <a:xfrm>
            <a:off x="6280190" y="4072176"/>
            <a:ext cx="7556421" cy="2551748"/>
          </a:xfrm>
          <a:prstGeom prst="rect">
            <a:avLst/>
          </a:prstGeom>
          <a:noFill/>
          <a:ln/>
        </p:spPr>
        <p:txBody>
          <a:bodyPr wrap="square" lIns="0" tIns="0" rIns="0" bIns="0" rtlCol="0" anchor="t"/>
          <a:lstStyle/>
          <a:p>
            <a:pPr marL="0" indent="0" algn="ctr">
              <a:lnSpc>
                <a:spcPts val="3300"/>
              </a:lnSpc>
              <a:buNone/>
            </a:pPr>
            <a:r>
              <a:rPr lang="en-US" sz="2650" dirty="0">
                <a:solidFill>
                  <a:srgbClr val="1B1B27"/>
                </a:solidFill>
                <a:latin typeface="Corben" pitchFamily="34" charset="0"/>
                <a:ea typeface="Corben" pitchFamily="34" charset="-122"/>
                <a:cs typeface="Corben" pitchFamily="34" charset="-120"/>
              </a:rPr>
              <a:t>L'acqua è un elemento essenziale per la vita.                                    Un sistema di trattamento IWS ti garantisce un'acqua di qualità superiore per ogni ambiente della tua casa.                                                                                    Scopri come IWS può migliorare la tua vita quotidiana.</a:t>
            </a:r>
            <a:endParaRPr lang="en-US" sz="2650" dirty="0"/>
          </a:p>
        </p:txBody>
      </p:sp>
      <p:pic>
        <p:nvPicPr>
          <p:cNvPr id="10" name="Immagine 9">
            <a:extLst>
              <a:ext uri="{FF2B5EF4-FFF2-40B4-BE49-F238E27FC236}">
                <a16:creationId xmlns:a16="http://schemas.microsoft.com/office/drawing/2014/main" id="{90F9DBAA-DE33-EEDF-537B-06DE876600BF}"/>
              </a:ext>
            </a:extLst>
          </p:cNvPr>
          <p:cNvPicPr>
            <a:picLocks noChangeAspect="1"/>
          </p:cNvPicPr>
          <p:nvPr/>
        </p:nvPicPr>
        <p:blipFill>
          <a:blip r:embed="rId4"/>
          <a:stretch>
            <a:fillRect/>
          </a:stretch>
        </p:blipFill>
        <p:spPr>
          <a:xfrm>
            <a:off x="12831636" y="7583909"/>
            <a:ext cx="1694985" cy="5687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087642"/>
            <a:ext cx="12450008" cy="708779"/>
          </a:xfrm>
          <a:prstGeom prst="rect">
            <a:avLst/>
          </a:prstGeom>
          <a:noFill/>
          <a:ln/>
        </p:spPr>
        <p:txBody>
          <a:bodyPr wrap="none" lIns="0" tIns="0" rIns="0" bIns="0" rtlCol="0" anchor="t"/>
          <a:lstStyle/>
          <a:p>
            <a:pPr marL="0" indent="0">
              <a:lnSpc>
                <a:spcPts val="5550"/>
              </a:lnSpc>
              <a:buNone/>
            </a:pPr>
            <a:r>
              <a:rPr lang="en-US" sz="4450" dirty="0">
                <a:solidFill>
                  <a:srgbClr val="4967E9"/>
                </a:solidFill>
                <a:latin typeface="Corben" pitchFamily="34" charset="0"/>
                <a:ea typeface="Corben" pitchFamily="34" charset="-122"/>
                <a:cs typeface="Corben" pitchFamily="34" charset="-120"/>
              </a:rPr>
              <a:t>Un'acqua pura e rivitalizzata per la tua famiglia</a:t>
            </a:r>
            <a:endParaRPr lang="en-US" sz="4450" dirty="0"/>
          </a:p>
        </p:txBody>
      </p:sp>
      <p:sp>
        <p:nvSpPr>
          <p:cNvPr id="3" name="Text 1"/>
          <p:cNvSpPr/>
          <p:nvPr/>
        </p:nvSpPr>
        <p:spPr>
          <a:xfrm>
            <a:off x="793790" y="3363397"/>
            <a:ext cx="6244709" cy="2551748"/>
          </a:xfrm>
          <a:prstGeom prst="rect">
            <a:avLst/>
          </a:prstGeom>
          <a:noFill/>
          <a:ln/>
        </p:spPr>
        <p:txBody>
          <a:bodyPr wrap="square" lIns="0" tIns="0" rIns="0" bIns="0" rtlCol="0" anchor="t"/>
          <a:lstStyle/>
          <a:p>
            <a:pPr marL="0" indent="0" algn="ctr">
              <a:lnSpc>
                <a:spcPts val="3300"/>
              </a:lnSpc>
              <a:buNone/>
            </a:pPr>
            <a:r>
              <a:rPr lang="en-US" sz="2650" dirty="0">
                <a:solidFill>
                  <a:srgbClr val="1B1B27"/>
                </a:solidFill>
                <a:latin typeface="Corben" pitchFamily="34" charset="0"/>
                <a:ea typeface="Corben" pitchFamily="34" charset="-122"/>
                <a:cs typeface="Corben" pitchFamily="34" charset="-120"/>
              </a:rPr>
              <a:t>Acqua di qualità superiore                                Con IWS, goditi un'acqua purificata da impurità e contaminanti.                                           Il sistema riduce la durezza dell'acqua, eliminando il calcare dai tuoi rubinetti e dalla caldaia.</a:t>
            </a:r>
            <a:endParaRPr lang="en-US" sz="2650" dirty="0"/>
          </a:p>
        </p:txBody>
      </p:sp>
      <p:sp>
        <p:nvSpPr>
          <p:cNvPr id="4" name="Text 2"/>
          <p:cNvSpPr/>
          <p:nvPr/>
        </p:nvSpPr>
        <p:spPr>
          <a:xfrm>
            <a:off x="7599521" y="3363397"/>
            <a:ext cx="6244709" cy="2126456"/>
          </a:xfrm>
          <a:prstGeom prst="rect">
            <a:avLst/>
          </a:prstGeom>
          <a:noFill/>
          <a:ln/>
        </p:spPr>
        <p:txBody>
          <a:bodyPr wrap="square" lIns="0" tIns="0" rIns="0" bIns="0" rtlCol="0" anchor="t"/>
          <a:lstStyle/>
          <a:p>
            <a:pPr marL="0" indent="0" algn="ctr">
              <a:lnSpc>
                <a:spcPts val="3300"/>
              </a:lnSpc>
              <a:buNone/>
            </a:pPr>
            <a:r>
              <a:rPr lang="en-US" sz="2650" dirty="0">
                <a:solidFill>
                  <a:srgbClr val="1B1B27"/>
                </a:solidFill>
                <a:latin typeface="Corben" pitchFamily="34" charset="0"/>
                <a:ea typeface="Corben" pitchFamily="34" charset="-122"/>
                <a:cs typeface="Corben" pitchFamily="34" charset="-120"/>
              </a:rPr>
              <a:t>Un gusto delicato e rinfrescante. Assapora un'acqua leggera e dal sapore gradevole in tutti gli usi domestici:                dal bere alla cottura, dal lavaggio dei piatti alla doccia.</a:t>
            </a:r>
            <a:endParaRPr lang="en-US" sz="2650" dirty="0"/>
          </a:p>
        </p:txBody>
      </p:sp>
      <p:pic>
        <p:nvPicPr>
          <p:cNvPr id="6" name="Immagine 5">
            <a:extLst>
              <a:ext uri="{FF2B5EF4-FFF2-40B4-BE49-F238E27FC236}">
                <a16:creationId xmlns:a16="http://schemas.microsoft.com/office/drawing/2014/main" id="{5DC494F0-FEB5-2DA9-FB14-4F780FABF27D}"/>
              </a:ext>
            </a:extLst>
          </p:cNvPr>
          <p:cNvPicPr>
            <a:picLocks noChangeAspect="1"/>
          </p:cNvPicPr>
          <p:nvPr/>
        </p:nvPicPr>
        <p:blipFill>
          <a:blip r:embed="rId3"/>
          <a:stretch>
            <a:fillRect/>
          </a:stretch>
        </p:blipFill>
        <p:spPr>
          <a:xfrm>
            <a:off x="12816888" y="7591283"/>
            <a:ext cx="1694985" cy="568712"/>
          </a:xfrm>
          <a:prstGeom prst="rect">
            <a:avLst/>
          </a:prstGeom>
        </p:spPr>
      </p:pic>
      <p:pic>
        <p:nvPicPr>
          <p:cNvPr id="8" name="Immagine 7">
            <a:extLst>
              <a:ext uri="{FF2B5EF4-FFF2-40B4-BE49-F238E27FC236}">
                <a16:creationId xmlns:a16="http://schemas.microsoft.com/office/drawing/2014/main" id="{BB28A59B-31C4-6700-FF82-135D94DD8221}"/>
              </a:ext>
            </a:extLst>
          </p:cNvPr>
          <p:cNvPicPr>
            <a:picLocks noChangeAspect="1"/>
          </p:cNvPicPr>
          <p:nvPr/>
        </p:nvPicPr>
        <p:blipFill>
          <a:blip r:embed="rId3"/>
          <a:stretch>
            <a:fillRect/>
          </a:stretch>
        </p:blipFill>
        <p:spPr>
          <a:xfrm>
            <a:off x="12846384" y="7465922"/>
            <a:ext cx="1694985" cy="6235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70798" y="708422"/>
            <a:ext cx="7802404" cy="1198007"/>
          </a:xfrm>
          <a:prstGeom prst="rect">
            <a:avLst/>
          </a:prstGeom>
          <a:noFill/>
          <a:ln/>
        </p:spPr>
        <p:txBody>
          <a:bodyPr wrap="square" lIns="0" tIns="0" rIns="0" bIns="0" rtlCol="0" anchor="t"/>
          <a:lstStyle/>
          <a:p>
            <a:pPr marL="0" indent="0" algn="ctr">
              <a:lnSpc>
                <a:spcPts val="4700"/>
              </a:lnSpc>
              <a:buNone/>
            </a:pPr>
            <a:r>
              <a:rPr lang="en-US" sz="3750" dirty="0">
                <a:solidFill>
                  <a:srgbClr val="1B1B27"/>
                </a:solidFill>
                <a:latin typeface="Corben" pitchFamily="34" charset="0"/>
                <a:ea typeface="Corben" pitchFamily="34" charset="-122"/>
                <a:cs typeface="Corben" pitchFamily="34" charset="-120"/>
              </a:rPr>
              <a:t>IWS: Il sistema ideale per le abitazioni private</a:t>
            </a:r>
            <a:endParaRPr lang="en-US" sz="3750" dirty="0"/>
          </a:p>
        </p:txBody>
      </p:sp>
      <p:sp>
        <p:nvSpPr>
          <p:cNvPr id="4" name="Shape 1"/>
          <p:cNvSpPr/>
          <p:nvPr/>
        </p:nvSpPr>
        <p:spPr>
          <a:xfrm>
            <a:off x="670798" y="2409468"/>
            <a:ext cx="431244" cy="431244"/>
          </a:xfrm>
          <a:prstGeom prst="roundRect">
            <a:avLst>
              <a:gd name="adj" fmla="val 18669"/>
            </a:avLst>
          </a:prstGeom>
          <a:solidFill>
            <a:srgbClr val="D2D9F9"/>
          </a:solidFill>
          <a:ln w="7620">
            <a:solidFill>
              <a:srgbClr val="B8BFDF"/>
            </a:solidFill>
            <a:prstDash val="solid"/>
          </a:ln>
        </p:spPr>
      </p:sp>
      <p:sp>
        <p:nvSpPr>
          <p:cNvPr id="5" name="Text 2"/>
          <p:cNvSpPr/>
          <p:nvPr/>
        </p:nvSpPr>
        <p:spPr>
          <a:xfrm>
            <a:off x="742712" y="2445425"/>
            <a:ext cx="287417" cy="359331"/>
          </a:xfrm>
          <a:prstGeom prst="rect">
            <a:avLst/>
          </a:prstGeom>
          <a:noFill/>
          <a:ln/>
        </p:spPr>
        <p:txBody>
          <a:bodyPr wrap="none" lIns="0" tIns="0" rIns="0" bIns="0" rtlCol="0" anchor="t"/>
          <a:lstStyle/>
          <a:p>
            <a:pPr marL="0" indent="0" algn="ctr">
              <a:lnSpc>
                <a:spcPts val="2250"/>
              </a:lnSpc>
              <a:buNone/>
            </a:pPr>
            <a:r>
              <a:rPr lang="en-US" sz="2250" dirty="0">
                <a:solidFill>
                  <a:srgbClr val="404155"/>
                </a:solidFill>
                <a:latin typeface="Corben" pitchFamily="34" charset="0"/>
                <a:ea typeface="Corben" pitchFamily="34" charset="-122"/>
                <a:cs typeface="Corben" pitchFamily="34" charset="-120"/>
              </a:rPr>
              <a:t>1</a:t>
            </a:r>
            <a:endParaRPr lang="en-US" sz="2250" dirty="0"/>
          </a:p>
        </p:txBody>
      </p:sp>
      <p:sp>
        <p:nvSpPr>
          <p:cNvPr id="6" name="Text 3"/>
          <p:cNvSpPr/>
          <p:nvPr/>
        </p:nvSpPr>
        <p:spPr>
          <a:xfrm>
            <a:off x="2869287" y="2409468"/>
            <a:ext cx="4028242" cy="359331"/>
          </a:xfrm>
          <a:prstGeom prst="rect">
            <a:avLst/>
          </a:prstGeom>
          <a:noFill/>
          <a:ln/>
        </p:spPr>
        <p:txBody>
          <a:bodyPr wrap="none" lIns="0" tIns="0" rIns="0" bIns="0" rtlCol="0" anchor="t"/>
          <a:lstStyle/>
          <a:p>
            <a:pPr marL="0" indent="0" algn="ctr">
              <a:lnSpc>
                <a:spcPts val="2800"/>
              </a:lnSpc>
              <a:buNone/>
            </a:pPr>
            <a:r>
              <a:rPr lang="en-US" sz="2250" dirty="0">
                <a:solidFill>
                  <a:srgbClr val="4967E9"/>
                </a:solidFill>
                <a:latin typeface="Corben" pitchFamily="34" charset="0"/>
                <a:ea typeface="Corben" pitchFamily="34" charset="-122"/>
                <a:cs typeface="Corben" pitchFamily="34" charset="-120"/>
              </a:rPr>
              <a:t>Protezione della tua rete idrica</a:t>
            </a:r>
            <a:endParaRPr lang="en-US" sz="2250" dirty="0"/>
          </a:p>
        </p:txBody>
      </p:sp>
      <p:sp>
        <p:nvSpPr>
          <p:cNvPr id="7" name="Text 4"/>
          <p:cNvSpPr/>
          <p:nvPr/>
        </p:nvSpPr>
        <p:spPr>
          <a:xfrm>
            <a:off x="1293614" y="2883694"/>
            <a:ext cx="7179588" cy="1077992"/>
          </a:xfrm>
          <a:prstGeom prst="rect">
            <a:avLst/>
          </a:prstGeom>
          <a:noFill/>
          <a:ln/>
        </p:spPr>
        <p:txBody>
          <a:bodyPr wrap="square" lIns="0" tIns="0" rIns="0" bIns="0" rtlCol="0" anchor="t"/>
          <a:lstStyle/>
          <a:p>
            <a:pPr marL="0" indent="0" algn="ctr">
              <a:lnSpc>
                <a:spcPts val="2800"/>
              </a:lnSpc>
              <a:buNone/>
            </a:pPr>
            <a:r>
              <a:rPr lang="en-US" sz="2250" dirty="0">
                <a:solidFill>
                  <a:srgbClr val="404155"/>
                </a:solidFill>
                <a:latin typeface="Corben" pitchFamily="34" charset="0"/>
                <a:ea typeface="Corben" pitchFamily="34" charset="-122"/>
                <a:cs typeface="Corben" pitchFamily="34" charset="-120"/>
              </a:rPr>
              <a:t>Un sistema di trattamento IWS previene la formazione di calcare, preservando la tua rete idrica e i tuoi elettrodomestici.</a:t>
            </a:r>
            <a:endParaRPr lang="en-US" sz="2250" dirty="0"/>
          </a:p>
        </p:txBody>
      </p:sp>
      <p:sp>
        <p:nvSpPr>
          <p:cNvPr id="8" name="Shape 5"/>
          <p:cNvSpPr/>
          <p:nvPr/>
        </p:nvSpPr>
        <p:spPr>
          <a:xfrm>
            <a:off x="670798" y="4368879"/>
            <a:ext cx="431244" cy="431244"/>
          </a:xfrm>
          <a:prstGeom prst="roundRect">
            <a:avLst>
              <a:gd name="adj" fmla="val 18669"/>
            </a:avLst>
          </a:prstGeom>
          <a:solidFill>
            <a:srgbClr val="D2D9F9"/>
          </a:solidFill>
          <a:ln w="7620">
            <a:solidFill>
              <a:srgbClr val="B8BFDF"/>
            </a:solidFill>
            <a:prstDash val="solid"/>
          </a:ln>
        </p:spPr>
      </p:sp>
      <p:sp>
        <p:nvSpPr>
          <p:cNvPr id="9" name="Text 6"/>
          <p:cNvSpPr/>
          <p:nvPr/>
        </p:nvSpPr>
        <p:spPr>
          <a:xfrm>
            <a:off x="742712" y="4404836"/>
            <a:ext cx="287417" cy="359331"/>
          </a:xfrm>
          <a:prstGeom prst="rect">
            <a:avLst/>
          </a:prstGeom>
          <a:noFill/>
          <a:ln/>
        </p:spPr>
        <p:txBody>
          <a:bodyPr wrap="none" lIns="0" tIns="0" rIns="0" bIns="0" rtlCol="0" anchor="t"/>
          <a:lstStyle/>
          <a:p>
            <a:pPr marL="0" indent="0" algn="ctr">
              <a:lnSpc>
                <a:spcPts val="2250"/>
              </a:lnSpc>
              <a:buNone/>
            </a:pPr>
            <a:r>
              <a:rPr lang="en-US" sz="2250" dirty="0">
                <a:solidFill>
                  <a:srgbClr val="404155"/>
                </a:solidFill>
                <a:latin typeface="Corben" pitchFamily="34" charset="0"/>
                <a:ea typeface="Corben" pitchFamily="34" charset="-122"/>
                <a:cs typeface="Corben" pitchFamily="34" charset="-120"/>
              </a:rPr>
              <a:t>2</a:t>
            </a:r>
            <a:endParaRPr lang="en-US" sz="2250" dirty="0"/>
          </a:p>
        </p:txBody>
      </p:sp>
      <p:sp>
        <p:nvSpPr>
          <p:cNvPr id="10" name="Text 7"/>
          <p:cNvSpPr/>
          <p:nvPr/>
        </p:nvSpPr>
        <p:spPr>
          <a:xfrm>
            <a:off x="3445788" y="4368879"/>
            <a:ext cx="2875240" cy="359331"/>
          </a:xfrm>
          <a:prstGeom prst="rect">
            <a:avLst/>
          </a:prstGeom>
          <a:noFill/>
          <a:ln/>
        </p:spPr>
        <p:txBody>
          <a:bodyPr wrap="none" lIns="0" tIns="0" rIns="0" bIns="0" rtlCol="0" anchor="t"/>
          <a:lstStyle/>
          <a:p>
            <a:pPr marL="0" indent="0" algn="ctr">
              <a:lnSpc>
                <a:spcPts val="2800"/>
              </a:lnSpc>
              <a:buNone/>
            </a:pPr>
            <a:r>
              <a:rPr lang="en-US" sz="2250" dirty="0">
                <a:solidFill>
                  <a:srgbClr val="4967E9"/>
                </a:solidFill>
                <a:latin typeface="Corben" pitchFamily="34" charset="0"/>
                <a:ea typeface="Corben" pitchFamily="34" charset="-122"/>
                <a:cs typeface="Corben" pitchFamily="34" charset="-120"/>
              </a:rPr>
              <a:t>Risparmio energetico</a:t>
            </a:r>
            <a:endParaRPr lang="en-US" sz="2250" dirty="0"/>
          </a:p>
        </p:txBody>
      </p:sp>
      <p:sp>
        <p:nvSpPr>
          <p:cNvPr id="11" name="Text 8"/>
          <p:cNvSpPr/>
          <p:nvPr/>
        </p:nvSpPr>
        <p:spPr>
          <a:xfrm>
            <a:off x="1293614" y="4843105"/>
            <a:ext cx="7179588" cy="718661"/>
          </a:xfrm>
          <a:prstGeom prst="rect">
            <a:avLst/>
          </a:prstGeom>
          <a:noFill/>
          <a:ln/>
        </p:spPr>
        <p:txBody>
          <a:bodyPr wrap="square" lIns="0" tIns="0" rIns="0" bIns="0" rtlCol="0" anchor="t"/>
          <a:lstStyle/>
          <a:p>
            <a:pPr marL="0" indent="0" algn="ctr">
              <a:lnSpc>
                <a:spcPts val="2800"/>
              </a:lnSpc>
              <a:buNone/>
            </a:pPr>
            <a:r>
              <a:rPr lang="en-US" sz="2250" dirty="0">
                <a:solidFill>
                  <a:srgbClr val="404155"/>
                </a:solidFill>
                <a:latin typeface="Corben" pitchFamily="34" charset="0"/>
                <a:ea typeface="Corben" pitchFamily="34" charset="-122"/>
                <a:cs typeface="Corben" pitchFamily="34" charset="-120"/>
              </a:rPr>
              <a:t>L'acqua priva di calcare aumenta l'efficienza della tua caldaia, riducendo il consumo energetico e le bollette.</a:t>
            </a:r>
            <a:endParaRPr lang="en-US" sz="2250" dirty="0"/>
          </a:p>
        </p:txBody>
      </p:sp>
      <p:sp>
        <p:nvSpPr>
          <p:cNvPr id="12" name="Shape 9"/>
          <p:cNvSpPr/>
          <p:nvPr/>
        </p:nvSpPr>
        <p:spPr>
          <a:xfrm>
            <a:off x="670798" y="5968960"/>
            <a:ext cx="431244" cy="431244"/>
          </a:xfrm>
          <a:prstGeom prst="roundRect">
            <a:avLst>
              <a:gd name="adj" fmla="val 18669"/>
            </a:avLst>
          </a:prstGeom>
          <a:solidFill>
            <a:srgbClr val="D2D9F9"/>
          </a:solidFill>
          <a:ln w="7620">
            <a:solidFill>
              <a:srgbClr val="B8BFDF"/>
            </a:solidFill>
            <a:prstDash val="solid"/>
          </a:ln>
        </p:spPr>
      </p:sp>
      <p:sp>
        <p:nvSpPr>
          <p:cNvPr id="13" name="Text 10"/>
          <p:cNvSpPr/>
          <p:nvPr/>
        </p:nvSpPr>
        <p:spPr>
          <a:xfrm>
            <a:off x="742712" y="6004917"/>
            <a:ext cx="287417" cy="359331"/>
          </a:xfrm>
          <a:prstGeom prst="rect">
            <a:avLst/>
          </a:prstGeom>
          <a:noFill/>
          <a:ln/>
        </p:spPr>
        <p:txBody>
          <a:bodyPr wrap="none" lIns="0" tIns="0" rIns="0" bIns="0" rtlCol="0" anchor="t"/>
          <a:lstStyle/>
          <a:p>
            <a:pPr marL="0" indent="0" algn="ctr">
              <a:lnSpc>
                <a:spcPts val="2250"/>
              </a:lnSpc>
              <a:buNone/>
            </a:pPr>
            <a:r>
              <a:rPr lang="en-US" sz="2250" dirty="0">
                <a:solidFill>
                  <a:srgbClr val="404155"/>
                </a:solidFill>
                <a:latin typeface="Corben" pitchFamily="34" charset="0"/>
                <a:ea typeface="Corben" pitchFamily="34" charset="-122"/>
                <a:cs typeface="Corben" pitchFamily="34" charset="-120"/>
              </a:rPr>
              <a:t>3</a:t>
            </a:r>
            <a:endParaRPr lang="en-US" sz="2250" dirty="0"/>
          </a:p>
        </p:txBody>
      </p:sp>
      <p:sp>
        <p:nvSpPr>
          <p:cNvPr id="14" name="Text 11"/>
          <p:cNvSpPr/>
          <p:nvPr/>
        </p:nvSpPr>
        <p:spPr>
          <a:xfrm>
            <a:off x="1293614" y="5968960"/>
            <a:ext cx="5154216" cy="359331"/>
          </a:xfrm>
          <a:prstGeom prst="rect">
            <a:avLst/>
          </a:prstGeom>
          <a:noFill/>
          <a:ln/>
        </p:spPr>
        <p:txBody>
          <a:bodyPr wrap="none" lIns="0" tIns="0" rIns="0" bIns="0" rtlCol="0" anchor="t"/>
          <a:lstStyle/>
          <a:p>
            <a:pPr marL="0" indent="0">
              <a:lnSpc>
                <a:spcPts val="2800"/>
              </a:lnSpc>
              <a:buNone/>
            </a:pPr>
            <a:r>
              <a:rPr lang="en-US" sz="2250" dirty="0">
                <a:solidFill>
                  <a:srgbClr val="4967E9"/>
                </a:solidFill>
                <a:latin typeface="Corben" pitchFamily="34" charset="0"/>
                <a:ea typeface="Corben" pitchFamily="34" charset="-122"/>
                <a:cs typeface="Corben" pitchFamily="34" charset="-120"/>
              </a:rPr>
              <a:t>Maggiore durata degli elettrodomestici</a:t>
            </a:r>
            <a:endParaRPr lang="en-US" sz="2250" dirty="0"/>
          </a:p>
        </p:txBody>
      </p:sp>
      <p:sp>
        <p:nvSpPr>
          <p:cNvPr id="15" name="Text 12"/>
          <p:cNvSpPr/>
          <p:nvPr/>
        </p:nvSpPr>
        <p:spPr>
          <a:xfrm>
            <a:off x="1293614" y="6443186"/>
            <a:ext cx="7179588" cy="1077992"/>
          </a:xfrm>
          <a:prstGeom prst="rect">
            <a:avLst/>
          </a:prstGeom>
          <a:noFill/>
          <a:ln/>
        </p:spPr>
        <p:txBody>
          <a:bodyPr wrap="square" lIns="0" tIns="0" rIns="0" bIns="0" rtlCol="0" anchor="t"/>
          <a:lstStyle/>
          <a:p>
            <a:pPr marL="0" indent="0">
              <a:lnSpc>
                <a:spcPts val="2800"/>
              </a:lnSpc>
              <a:buNone/>
            </a:pPr>
            <a:r>
              <a:rPr lang="en-US" sz="2250" dirty="0">
                <a:solidFill>
                  <a:srgbClr val="404155"/>
                </a:solidFill>
                <a:latin typeface="Corben" pitchFamily="34" charset="0"/>
                <a:ea typeface="Corben" pitchFamily="34" charset="-122"/>
                <a:cs typeface="Corben" pitchFamily="34" charset="-120"/>
              </a:rPr>
              <a:t>IWS previene la corrosione e l'usura degli elettrodomestici, garantendo una maggiore durata nel tempo.</a:t>
            </a:r>
            <a:endParaRPr lang="en-US" sz="2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34482" y="671036"/>
            <a:ext cx="7447717" cy="644485"/>
          </a:xfrm>
          <a:prstGeom prst="rect">
            <a:avLst/>
          </a:prstGeom>
          <a:noFill/>
          <a:ln/>
        </p:spPr>
        <p:txBody>
          <a:bodyPr wrap="none" lIns="0" tIns="0" rIns="0" bIns="0" rtlCol="0" anchor="t"/>
          <a:lstStyle/>
          <a:p>
            <a:pPr marL="0" indent="0" algn="ctr">
              <a:lnSpc>
                <a:spcPts val="5050"/>
              </a:lnSpc>
              <a:buNone/>
            </a:pPr>
            <a:r>
              <a:rPr lang="en-US" sz="4050" dirty="0">
                <a:solidFill>
                  <a:srgbClr val="4967E9"/>
                </a:solidFill>
                <a:latin typeface="Corben" pitchFamily="34" charset="0"/>
                <a:ea typeface="Corben" pitchFamily="34" charset="-122"/>
                <a:cs typeface="Corben" pitchFamily="34" charset="-120"/>
              </a:rPr>
              <a:t>I benefici di IWS per la tua casa</a:t>
            </a:r>
            <a:endParaRPr lang="en-US" sz="4050" dirty="0"/>
          </a:p>
        </p:txBody>
      </p:sp>
      <p:sp>
        <p:nvSpPr>
          <p:cNvPr id="4" name="Shape 1"/>
          <p:cNvSpPr/>
          <p:nvPr/>
        </p:nvSpPr>
        <p:spPr>
          <a:xfrm>
            <a:off x="6208276" y="1624846"/>
            <a:ext cx="7700248" cy="2098238"/>
          </a:xfrm>
          <a:prstGeom prst="roundRect">
            <a:avLst>
              <a:gd name="adj" fmla="val 4129"/>
            </a:avLst>
          </a:prstGeom>
          <a:solidFill>
            <a:srgbClr val="D2D9F9"/>
          </a:solidFill>
          <a:ln w="7620">
            <a:solidFill>
              <a:srgbClr val="B8BFDF"/>
            </a:solidFill>
            <a:prstDash val="solid"/>
          </a:ln>
        </p:spPr>
      </p:sp>
      <p:sp>
        <p:nvSpPr>
          <p:cNvPr id="5" name="Text 2"/>
          <p:cNvSpPr/>
          <p:nvPr/>
        </p:nvSpPr>
        <p:spPr>
          <a:xfrm>
            <a:off x="6422112" y="1838682"/>
            <a:ext cx="3093839" cy="386715"/>
          </a:xfrm>
          <a:prstGeom prst="rect">
            <a:avLst/>
          </a:prstGeom>
          <a:noFill/>
          <a:ln/>
        </p:spPr>
        <p:txBody>
          <a:bodyPr wrap="none" lIns="0" tIns="0" rIns="0" bIns="0" rtlCol="0" anchor="t"/>
          <a:lstStyle/>
          <a:p>
            <a:pPr marL="0" indent="0">
              <a:lnSpc>
                <a:spcPts val="3000"/>
              </a:lnSpc>
              <a:buNone/>
            </a:pPr>
            <a:r>
              <a:rPr lang="en-US" sz="2400" dirty="0">
                <a:solidFill>
                  <a:srgbClr val="4967E9"/>
                </a:solidFill>
                <a:latin typeface="Corben" pitchFamily="34" charset="0"/>
                <a:ea typeface="Corben" pitchFamily="34" charset="-122"/>
                <a:cs typeface="Corben" pitchFamily="34" charset="-120"/>
              </a:rPr>
              <a:t>Salute e benessere</a:t>
            </a:r>
            <a:endParaRPr lang="en-US" sz="2400" dirty="0"/>
          </a:p>
        </p:txBody>
      </p:sp>
      <p:sp>
        <p:nvSpPr>
          <p:cNvPr id="6" name="Text 3"/>
          <p:cNvSpPr/>
          <p:nvPr/>
        </p:nvSpPr>
        <p:spPr>
          <a:xfrm>
            <a:off x="6422112" y="2349103"/>
            <a:ext cx="7272576" cy="1160145"/>
          </a:xfrm>
          <a:prstGeom prst="rect">
            <a:avLst/>
          </a:prstGeom>
          <a:noFill/>
          <a:ln/>
        </p:spPr>
        <p:txBody>
          <a:bodyPr wrap="square" lIns="0" tIns="0" rIns="0" bIns="0" rtlCol="0" anchor="t"/>
          <a:lstStyle/>
          <a:p>
            <a:pPr marL="0" indent="0" algn="ctr">
              <a:lnSpc>
                <a:spcPts val="3000"/>
              </a:lnSpc>
              <a:buNone/>
            </a:pPr>
            <a:r>
              <a:rPr lang="en-US" sz="2400" dirty="0">
                <a:solidFill>
                  <a:srgbClr val="404155"/>
                </a:solidFill>
                <a:latin typeface="Corben" pitchFamily="34" charset="0"/>
                <a:ea typeface="Corben" pitchFamily="34" charset="-122"/>
                <a:cs typeface="Corben" pitchFamily="34" charset="-120"/>
              </a:rPr>
              <a:t>L'acqua rivitalizzata IWS è ricca di minerali essenziali, contribuendo al benessere della tua famiglia.</a:t>
            </a:r>
            <a:endParaRPr lang="en-US" sz="2400" dirty="0"/>
          </a:p>
        </p:txBody>
      </p:sp>
      <p:sp>
        <p:nvSpPr>
          <p:cNvPr id="7" name="Shape 4"/>
          <p:cNvSpPr/>
          <p:nvPr/>
        </p:nvSpPr>
        <p:spPr>
          <a:xfrm>
            <a:off x="6208276" y="3929301"/>
            <a:ext cx="7700248" cy="1711523"/>
          </a:xfrm>
          <a:prstGeom prst="roundRect">
            <a:avLst>
              <a:gd name="adj" fmla="val 5062"/>
            </a:avLst>
          </a:prstGeom>
          <a:solidFill>
            <a:srgbClr val="D2D9F9"/>
          </a:solidFill>
          <a:ln w="7620">
            <a:solidFill>
              <a:srgbClr val="B8BFDF"/>
            </a:solidFill>
            <a:prstDash val="solid"/>
          </a:ln>
        </p:spPr>
      </p:sp>
      <p:sp>
        <p:nvSpPr>
          <p:cNvPr id="8" name="Text 5"/>
          <p:cNvSpPr/>
          <p:nvPr/>
        </p:nvSpPr>
        <p:spPr>
          <a:xfrm>
            <a:off x="8511421" y="4143137"/>
            <a:ext cx="3093839" cy="386715"/>
          </a:xfrm>
          <a:prstGeom prst="rect">
            <a:avLst/>
          </a:prstGeom>
          <a:noFill/>
          <a:ln/>
        </p:spPr>
        <p:txBody>
          <a:bodyPr wrap="none" lIns="0" tIns="0" rIns="0" bIns="0" rtlCol="0" anchor="t"/>
          <a:lstStyle/>
          <a:p>
            <a:pPr marL="0" indent="0" algn="ctr">
              <a:lnSpc>
                <a:spcPts val="3000"/>
              </a:lnSpc>
              <a:buNone/>
            </a:pPr>
            <a:r>
              <a:rPr lang="en-US" sz="2400" dirty="0">
                <a:solidFill>
                  <a:srgbClr val="4967E9"/>
                </a:solidFill>
                <a:latin typeface="Corben" pitchFamily="34" charset="0"/>
                <a:ea typeface="Corben" pitchFamily="34" charset="-122"/>
                <a:cs typeface="Corben" pitchFamily="34" charset="-120"/>
              </a:rPr>
              <a:t>Cura della pelle</a:t>
            </a:r>
            <a:endParaRPr lang="en-US" sz="2400" dirty="0"/>
          </a:p>
        </p:txBody>
      </p:sp>
      <p:sp>
        <p:nvSpPr>
          <p:cNvPr id="9" name="Text 6"/>
          <p:cNvSpPr/>
          <p:nvPr/>
        </p:nvSpPr>
        <p:spPr>
          <a:xfrm>
            <a:off x="6422112" y="4653558"/>
            <a:ext cx="7272576" cy="773430"/>
          </a:xfrm>
          <a:prstGeom prst="rect">
            <a:avLst/>
          </a:prstGeom>
          <a:noFill/>
          <a:ln/>
        </p:spPr>
        <p:txBody>
          <a:bodyPr wrap="square" lIns="0" tIns="0" rIns="0" bIns="0" rtlCol="0" anchor="t"/>
          <a:lstStyle/>
          <a:p>
            <a:pPr marL="0" indent="0" algn="ctr">
              <a:lnSpc>
                <a:spcPts val="3000"/>
              </a:lnSpc>
              <a:buNone/>
            </a:pPr>
            <a:r>
              <a:rPr lang="en-US" sz="2400" dirty="0">
                <a:solidFill>
                  <a:srgbClr val="404155"/>
                </a:solidFill>
                <a:latin typeface="Corben" pitchFamily="34" charset="0"/>
                <a:ea typeface="Corben" pitchFamily="34" charset="-122"/>
                <a:cs typeface="Corben" pitchFamily="34" charset="-120"/>
              </a:rPr>
              <a:t>Un'acqua priva di calcare è più delicata sulla pelle, rendendola più morbida e liscia.</a:t>
            </a:r>
            <a:endParaRPr lang="en-US" sz="2400" dirty="0"/>
          </a:p>
        </p:txBody>
      </p:sp>
      <p:sp>
        <p:nvSpPr>
          <p:cNvPr id="10" name="Shape 7"/>
          <p:cNvSpPr/>
          <p:nvPr/>
        </p:nvSpPr>
        <p:spPr>
          <a:xfrm>
            <a:off x="6208276" y="5847040"/>
            <a:ext cx="7700248" cy="1711523"/>
          </a:xfrm>
          <a:prstGeom prst="roundRect">
            <a:avLst>
              <a:gd name="adj" fmla="val 5062"/>
            </a:avLst>
          </a:prstGeom>
          <a:solidFill>
            <a:srgbClr val="D2D9F9"/>
          </a:solidFill>
          <a:ln w="7620">
            <a:solidFill>
              <a:srgbClr val="B8BFDF"/>
            </a:solidFill>
            <a:prstDash val="solid"/>
          </a:ln>
        </p:spPr>
      </p:sp>
      <p:sp>
        <p:nvSpPr>
          <p:cNvPr id="11" name="Text 8"/>
          <p:cNvSpPr/>
          <p:nvPr/>
        </p:nvSpPr>
        <p:spPr>
          <a:xfrm>
            <a:off x="8511421" y="6060877"/>
            <a:ext cx="3093839" cy="386715"/>
          </a:xfrm>
          <a:prstGeom prst="rect">
            <a:avLst/>
          </a:prstGeom>
          <a:noFill/>
          <a:ln/>
        </p:spPr>
        <p:txBody>
          <a:bodyPr wrap="none" lIns="0" tIns="0" rIns="0" bIns="0" rtlCol="0" anchor="t"/>
          <a:lstStyle/>
          <a:p>
            <a:pPr marL="0" indent="0" algn="ctr">
              <a:lnSpc>
                <a:spcPts val="3000"/>
              </a:lnSpc>
              <a:buNone/>
            </a:pPr>
            <a:r>
              <a:rPr lang="en-US" sz="2400" dirty="0">
                <a:solidFill>
                  <a:srgbClr val="4967E9"/>
                </a:solidFill>
                <a:latin typeface="Corben" pitchFamily="34" charset="0"/>
                <a:ea typeface="Corben" pitchFamily="34" charset="-122"/>
                <a:cs typeface="Corben" pitchFamily="34" charset="-120"/>
              </a:rPr>
              <a:t>Cucinare con gusto</a:t>
            </a:r>
            <a:endParaRPr lang="en-US" sz="2400" dirty="0"/>
          </a:p>
        </p:txBody>
      </p:sp>
      <p:sp>
        <p:nvSpPr>
          <p:cNvPr id="12" name="Text 9"/>
          <p:cNvSpPr/>
          <p:nvPr/>
        </p:nvSpPr>
        <p:spPr>
          <a:xfrm>
            <a:off x="6422112" y="6571298"/>
            <a:ext cx="7272576" cy="773430"/>
          </a:xfrm>
          <a:prstGeom prst="rect">
            <a:avLst/>
          </a:prstGeom>
          <a:noFill/>
          <a:ln/>
        </p:spPr>
        <p:txBody>
          <a:bodyPr wrap="square" lIns="0" tIns="0" rIns="0" bIns="0" rtlCol="0" anchor="t"/>
          <a:lstStyle/>
          <a:p>
            <a:pPr marL="0" indent="0" algn="ctr">
              <a:lnSpc>
                <a:spcPts val="3000"/>
              </a:lnSpc>
              <a:buNone/>
            </a:pPr>
            <a:r>
              <a:rPr lang="en-US" sz="2400" dirty="0">
                <a:solidFill>
                  <a:srgbClr val="404155"/>
                </a:solidFill>
                <a:latin typeface="Corben" pitchFamily="34" charset="0"/>
                <a:ea typeface="Corben" pitchFamily="34" charset="-122"/>
                <a:cs typeface="Corben" pitchFamily="34" charset="-120"/>
              </a:rPr>
              <a:t>L'acqua IWS esalta i sapori dei cibi, rendendoli più gustosi e appetitosi.</a:t>
            </a:r>
            <a:endParaRPr lang="en-US" sz="2400" dirty="0"/>
          </a:p>
        </p:txBody>
      </p:sp>
      <p:pic>
        <p:nvPicPr>
          <p:cNvPr id="14" name="Immagine 13">
            <a:extLst>
              <a:ext uri="{FF2B5EF4-FFF2-40B4-BE49-F238E27FC236}">
                <a16:creationId xmlns:a16="http://schemas.microsoft.com/office/drawing/2014/main" id="{5CFD07A6-7170-E6D4-A4E6-973AEC47F099}"/>
              </a:ext>
            </a:extLst>
          </p:cNvPr>
          <p:cNvPicPr>
            <a:picLocks noChangeAspect="1"/>
          </p:cNvPicPr>
          <p:nvPr/>
        </p:nvPicPr>
        <p:blipFill>
          <a:blip r:embed="rId4"/>
          <a:stretch>
            <a:fillRect/>
          </a:stretch>
        </p:blipFill>
        <p:spPr>
          <a:xfrm>
            <a:off x="12847195" y="7764779"/>
            <a:ext cx="1694985" cy="3689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79715" y="715447"/>
            <a:ext cx="7984569" cy="1035129"/>
          </a:xfrm>
          <a:prstGeom prst="rect">
            <a:avLst/>
          </a:prstGeom>
          <a:noFill/>
          <a:ln/>
        </p:spPr>
        <p:txBody>
          <a:bodyPr wrap="square" lIns="0" tIns="0" rIns="0" bIns="0" rtlCol="0" anchor="t"/>
          <a:lstStyle/>
          <a:p>
            <a:pPr marL="0" indent="0" algn="ctr">
              <a:lnSpc>
                <a:spcPts val="4050"/>
              </a:lnSpc>
              <a:buNone/>
            </a:pPr>
            <a:r>
              <a:rPr lang="en-US" sz="3250" dirty="0">
                <a:solidFill>
                  <a:srgbClr val="4967E9"/>
                </a:solidFill>
                <a:latin typeface="Corben" pitchFamily="34" charset="0"/>
                <a:ea typeface="Corben" pitchFamily="34" charset="-122"/>
                <a:cs typeface="Corben" pitchFamily="34" charset="-120"/>
              </a:rPr>
              <a:t>IWS:                                                            Un investimento intelligente per il tuo futuro</a:t>
            </a:r>
            <a:endParaRPr lang="en-US" sz="3250" dirty="0"/>
          </a:p>
        </p:txBody>
      </p:sp>
      <p:pic>
        <p:nvPicPr>
          <p:cNvPr id="4" name="Image 1" descr="preencoded.png"/>
          <p:cNvPicPr>
            <a:picLocks noChangeAspect="1"/>
          </p:cNvPicPr>
          <p:nvPr/>
        </p:nvPicPr>
        <p:blipFill>
          <a:blip r:embed="rId4"/>
          <a:stretch>
            <a:fillRect/>
          </a:stretch>
        </p:blipFill>
        <p:spPr>
          <a:xfrm>
            <a:off x="579715" y="1999059"/>
            <a:ext cx="414099" cy="414099"/>
          </a:xfrm>
          <a:prstGeom prst="rect">
            <a:avLst/>
          </a:prstGeom>
        </p:spPr>
      </p:pic>
      <p:sp>
        <p:nvSpPr>
          <p:cNvPr id="5" name="Text 1"/>
          <p:cNvSpPr/>
          <p:nvPr/>
        </p:nvSpPr>
        <p:spPr>
          <a:xfrm>
            <a:off x="3150632" y="2578775"/>
            <a:ext cx="2842617" cy="310515"/>
          </a:xfrm>
          <a:prstGeom prst="rect">
            <a:avLst/>
          </a:prstGeom>
          <a:noFill/>
          <a:ln/>
        </p:spPr>
        <p:txBody>
          <a:bodyPr wrap="none" lIns="0" tIns="0" rIns="0" bIns="0" rtlCol="0" anchor="t"/>
          <a:lstStyle/>
          <a:p>
            <a:pPr marL="0" indent="0" algn="ctr">
              <a:lnSpc>
                <a:spcPts val="2400"/>
              </a:lnSpc>
              <a:buNone/>
            </a:pPr>
            <a:r>
              <a:rPr lang="en-US" sz="1950" dirty="0">
                <a:solidFill>
                  <a:srgbClr val="4967E9"/>
                </a:solidFill>
                <a:latin typeface="Corben" pitchFamily="34" charset="0"/>
                <a:ea typeface="Corben" pitchFamily="34" charset="-122"/>
                <a:cs typeface="Corben" pitchFamily="34" charset="-120"/>
              </a:rPr>
              <a:t>Protezione della tua casa</a:t>
            </a:r>
            <a:endParaRPr lang="en-US" sz="1950" dirty="0"/>
          </a:p>
        </p:txBody>
      </p:sp>
      <p:sp>
        <p:nvSpPr>
          <p:cNvPr id="6" name="Text 2"/>
          <p:cNvSpPr/>
          <p:nvPr/>
        </p:nvSpPr>
        <p:spPr>
          <a:xfrm>
            <a:off x="579715" y="2988588"/>
            <a:ext cx="7984569" cy="621030"/>
          </a:xfrm>
          <a:prstGeom prst="rect">
            <a:avLst/>
          </a:prstGeom>
          <a:noFill/>
          <a:ln/>
        </p:spPr>
        <p:txBody>
          <a:bodyPr wrap="square" lIns="0" tIns="0" rIns="0" bIns="0" rtlCol="0" anchor="t"/>
          <a:lstStyle/>
          <a:p>
            <a:pPr marL="0" indent="0" algn="ctr">
              <a:lnSpc>
                <a:spcPts val="2400"/>
              </a:lnSpc>
              <a:buNone/>
            </a:pPr>
            <a:r>
              <a:rPr lang="en-US" sz="1950" dirty="0">
                <a:solidFill>
                  <a:srgbClr val="404155"/>
                </a:solidFill>
                <a:latin typeface="Corben" pitchFamily="34" charset="0"/>
                <a:ea typeface="Corben" pitchFamily="34" charset="-122"/>
                <a:cs typeface="Corben" pitchFamily="34" charset="-120"/>
              </a:rPr>
              <a:t>IWS assicura la protezione della tua rete idrica e dei tuoi elettrodomestici.</a:t>
            </a:r>
            <a:endParaRPr lang="en-US" sz="1950" dirty="0"/>
          </a:p>
        </p:txBody>
      </p:sp>
      <p:pic>
        <p:nvPicPr>
          <p:cNvPr id="7" name="Image 2" descr="preencoded.png"/>
          <p:cNvPicPr>
            <a:picLocks noChangeAspect="1"/>
          </p:cNvPicPr>
          <p:nvPr/>
        </p:nvPicPr>
        <p:blipFill>
          <a:blip r:embed="rId5"/>
          <a:stretch>
            <a:fillRect/>
          </a:stretch>
        </p:blipFill>
        <p:spPr>
          <a:xfrm>
            <a:off x="579715" y="4106585"/>
            <a:ext cx="414099" cy="414099"/>
          </a:xfrm>
          <a:prstGeom prst="rect">
            <a:avLst/>
          </a:prstGeom>
        </p:spPr>
      </p:pic>
      <p:sp>
        <p:nvSpPr>
          <p:cNvPr id="8" name="Text 3"/>
          <p:cNvSpPr/>
          <p:nvPr/>
        </p:nvSpPr>
        <p:spPr>
          <a:xfrm>
            <a:off x="3329583" y="4686300"/>
            <a:ext cx="2484834" cy="310515"/>
          </a:xfrm>
          <a:prstGeom prst="rect">
            <a:avLst/>
          </a:prstGeom>
          <a:noFill/>
          <a:ln/>
        </p:spPr>
        <p:txBody>
          <a:bodyPr wrap="none" lIns="0" tIns="0" rIns="0" bIns="0" rtlCol="0" anchor="t"/>
          <a:lstStyle/>
          <a:p>
            <a:pPr marL="0" indent="0" algn="ctr">
              <a:lnSpc>
                <a:spcPts val="2400"/>
              </a:lnSpc>
              <a:buNone/>
            </a:pPr>
            <a:r>
              <a:rPr lang="en-US" sz="1950" dirty="0">
                <a:solidFill>
                  <a:srgbClr val="4967E9"/>
                </a:solidFill>
                <a:latin typeface="Corben" pitchFamily="34" charset="0"/>
                <a:ea typeface="Corben" pitchFamily="34" charset="-122"/>
                <a:cs typeface="Corben" pitchFamily="34" charset="-120"/>
              </a:rPr>
              <a:t>Risparmio energetico</a:t>
            </a:r>
            <a:endParaRPr lang="en-US" sz="1950" dirty="0"/>
          </a:p>
        </p:txBody>
      </p:sp>
      <p:sp>
        <p:nvSpPr>
          <p:cNvPr id="9" name="Text 4"/>
          <p:cNvSpPr/>
          <p:nvPr/>
        </p:nvSpPr>
        <p:spPr>
          <a:xfrm>
            <a:off x="1582460" y="5096113"/>
            <a:ext cx="5979081" cy="310515"/>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Corben" pitchFamily="34" charset="0"/>
                <a:ea typeface="Corben" pitchFamily="34" charset="-122"/>
                <a:cs typeface="Corben" pitchFamily="34" charset="-120"/>
              </a:rPr>
              <a:t>Un sistema IWS riduce i costi energetici e le bollette.</a:t>
            </a:r>
            <a:endParaRPr lang="en-US" sz="1950" dirty="0"/>
          </a:p>
        </p:txBody>
      </p:sp>
      <p:pic>
        <p:nvPicPr>
          <p:cNvPr id="10" name="Image 3" descr="preencoded.png"/>
          <p:cNvPicPr>
            <a:picLocks noChangeAspect="1"/>
          </p:cNvPicPr>
          <p:nvPr/>
        </p:nvPicPr>
        <p:blipFill>
          <a:blip r:embed="rId6"/>
          <a:stretch>
            <a:fillRect/>
          </a:stretch>
        </p:blipFill>
        <p:spPr>
          <a:xfrm>
            <a:off x="579715" y="5903595"/>
            <a:ext cx="414099" cy="414099"/>
          </a:xfrm>
          <a:prstGeom prst="rect">
            <a:avLst/>
          </a:prstGeom>
        </p:spPr>
      </p:pic>
      <p:sp>
        <p:nvSpPr>
          <p:cNvPr id="11" name="Text 5"/>
          <p:cNvSpPr/>
          <p:nvPr/>
        </p:nvSpPr>
        <p:spPr>
          <a:xfrm>
            <a:off x="2922032" y="6483310"/>
            <a:ext cx="3299936" cy="310515"/>
          </a:xfrm>
          <a:prstGeom prst="rect">
            <a:avLst/>
          </a:prstGeom>
          <a:noFill/>
          <a:ln/>
        </p:spPr>
        <p:txBody>
          <a:bodyPr wrap="none" lIns="0" tIns="0" rIns="0" bIns="0" rtlCol="0" anchor="t"/>
          <a:lstStyle/>
          <a:p>
            <a:pPr marL="0" indent="0" algn="ctr">
              <a:lnSpc>
                <a:spcPts val="2400"/>
              </a:lnSpc>
              <a:buNone/>
            </a:pPr>
            <a:r>
              <a:rPr lang="en-US" sz="1950" dirty="0">
                <a:solidFill>
                  <a:srgbClr val="4967E9"/>
                </a:solidFill>
                <a:latin typeface="Corben" pitchFamily="34" charset="0"/>
                <a:ea typeface="Corben" pitchFamily="34" charset="-122"/>
                <a:cs typeface="Corben" pitchFamily="34" charset="-120"/>
              </a:rPr>
              <a:t>Benessere per la tua famiglia</a:t>
            </a:r>
            <a:endParaRPr lang="en-US" sz="1950" dirty="0"/>
          </a:p>
        </p:txBody>
      </p:sp>
      <p:sp>
        <p:nvSpPr>
          <p:cNvPr id="12" name="Text 6"/>
          <p:cNvSpPr/>
          <p:nvPr/>
        </p:nvSpPr>
        <p:spPr>
          <a:xfrm>
            <a:off x="579715" y="6893123"/>
            <a:ext cx="7984569" cy="621030"/>
          </a:xfrm>
          <a:prstGeom prst="rect">
            <a:avLst/>
          </a:prstGeom>
          <a:noFill/>
          <a:ln/>
        </p:spPr>
        <p:txBody>
          <a:bodyPr wrap="square" lIns="0" tIns="0" rIns="0" bIns="0" rtlCol="0" anchor="t"/>
          <a:lstStyle/>
          <a:p>
            <a:pPr marL="0" indent="0" algn="ctr">
              <a:lnSpc>
                <a:spcPts val="2400"/>
              </a:lnSpc>
              <a:buNone/>
            </a:pPr>
            <a:r>
              <a:rPr lang="en-US" sz="1950" dirty="0">
                <a:solidFill>
                  <a:srgbClr val="404155"/>
                </a:solidFill>
                <a:latin typeface="Corben" pitchFamily="34" charset="0"/>
                <a:ea typeface="Corben" pitchFamily="34" charset="-122"/>
                <a:cs typeface="Corben" pitchFamily="34" charset="-120"/>
              </a:rPr>
              <a:t>L'acqua IWS contribuisce alla salute e al benessere di tutti i membri della tua famiglia.</a:t>
            </a:r>
            <a:endParaRPr lang="en-US" sz="19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98063"/>
          </a:xfrm>
          <a:prstGeom prst="rect">
            <a:avLst/>
          </a:prstGeom>
        </p:spPr>
      </p:pic>
      <p:sp>
        <p:nvSpPr>
          <p:cNvPr id="3" name="Text 0"/>
          <p:cNvSpPr/>
          <p:nvPr/>
        </p:nvSpPr>
        <p:spPr>
          <a:xfrm>
            <a:off x="3233976" y="3169563"/>
            <a:ext cx="8162330" cy="649486"/>
          </a:xfrm>
          <a:prstGeom prst="rect">
            <a:avLst/>
          </a:prstGeom>
          <a:noFill/>
          <a:ln/>
        </p:spPr>
        <p:txBody>
          <a:bodyPr wrap="none" lIns="0" tIns="0" rIns="0" bIns="0" rtlCol="0" anchor="t"/>
          <a:lstStyle/>
          <a:p>
            <a:pPr marL="0" indent="0" algn="ctr">
              <a:lnSpc>
                <a:spcPts val="5100"/>
              </a:lnSpc>
              <a:buNone/>
            </a:pPr>
            <a:r>
              <a:rPr lang="en-US" sz="4050" dirty="0">
                <a:solidFill>
                  <a:srgbClr val="4967E9"/>
                </a:solidFill>
                <a:latin typeface="Corben" pitchFamily="34" charset="0"/>
                <a:ea typeface="Corben" pitchFamily="34" charset="-122"/>
                <a:cs typeface="Corben" pitchFamily="34" charset="-120"/>
              </a:rPr>
              <a:t>Scopri IWS e trasforma la tua vita</a:t>
            </a:r>
            <a:endParaRPr lang="en-US" sz="4050" dirty="0"/>
          </a:p>
        </p:txBody>
      </p:sp>
      <p:sp>
        <p:nvSpPr>
          <p:cNvPr id="4" name="Shape 1"/>
          <p:cNvSpPr/>
          <p:nvPr/>
        </p:nvSpPr>
        <p:spPr>
          <a:xfrm>
            <a:off x="727353" y="4364474"/>
            <a:ext cx="13175694" cy="22860"/>
          </a:xfrm>
          <a:prstGeom prst="roundRect">
            <a:avLst>
              <a:gd name="adj" fmla="val 381875"/>
            </a:avLst>
          </a:prstGeom>
          <a:solidFill>
            <a:srgbClr val="B8BFDF"/>
          </a:solidFill>
          <a:ln/>
        </p:spPr>
      </p:sp>
      <p:sp>
        <p:nvSpPr>
          <p:cNvPr id="5" name="Shape 2"/>
          <p:cNvSpPr/>
          <p:nvPr/>
        </p:nvSpPr>
        <p:spPr>
          <a:xfrm>
            <a:off x="2842498" y="4364415"/>
            <a:ext cx="22860" cy="623530"/>
          </a:xfrm>
          <a:prstGeom prst="roundRect">
            <a:avLst>
              <a:gd name="adj" fmla="val 381875"/>
            </a:avLst>
          </a:prstGeom>
          <a:solidFill>
            <a:srgbClr val="B8BFDF"/>
          </a:solidFill>
          <a:ln/>
        </p:spPr>
      </p:sp>
      <p:sp>
        <p:nvSpPr>
          <p:cNvPr id="6" name="Shape 3"/>
          <p:cNvSpPr/>
          <p:nvPr/>
        </p:nvSpPr>
        <p:spPr>
          <a:xfrm>
            <a:off x="2620208" y="4130695"/>
            <a:ext cx="467558" cy="467558"/>
          </a:xfrm>
          <a:prstGeom prst="roundRect">
            <a:avLst>
              <a:gd name="adj" fmla="val 18671"/>
            </a:avLst>
          </a:prstGeom>
          <a:solidFill>
            <a:srgbClr val="D2D9F9"/>
          </a:solidFill>
          <a:ln w="7620">
            <a:solidFill>
              <a:srgbClr val="B8BFDF"/>
            </a:solidFill>
            <a:prstDash val="solid"/>
          </a:ln>
        </p:spPr>
      </p:sp>
      <p:sp>
        <p:nvSpPr>
          <p:cNvPr id="7" name="Text 4"/>
          <p:cNvSpPr/>
          <p:nvPr/>
        </p:nvSpPr>
        <p:spPr>
          <a:xfrm>
            <a:off x="2698075" y="4169569"/>
            <a:ext cx="311706" cy="389692"/>
          </a:xfrm>
          <a:prstGeom prst="rect">
            <a:avLst/>
          </a:prstGeom>
          <a:noFill/>
          <a:ln/>
        </p:spPr>
        <p:txBody>
          <a:bodyPr wrap="none" lIns="0" tIns="0" rIns="0" bIns="0" rtlCol="0" anchor="t"/>
          <a:lstStyle/>
          <a:p>
            <a:pPr marL="0" indent="0" algn="ctr">
              <a:lnSpc>
                <a:spcPts val="2450"/>
              </a:lnSpc>
              <a:buNone/>
            </a:pPr>
            <a:r>
              <a:rPr lang="en-US" sz="2450" dirty="0">
                <a:solidFill>
                  <a:srgbClr val="404155"/>
                </a:solidFill>
                <a:latin typeface="Corben" pitchFamily="34" charset="0"/>
                <a:ea typeface="Corben" pitchFamily="34" charset="-122"/>
                <a:cs typeface="Corben" pitchFamily="34" charset="-120"/>
              </a:rPr>
              <a:t>1</a:t>
            </a:r>
            <a:endParaRPr lang="en-US" sz="2450" dirty="0"/>
          </a:p>
        </p:txBody>
      </p:sp>
      <p:sp>
        <p:nvSpPr>
          <p:cNvPr id="8" name="Text 5"/>
          <p:cNvSpPr/>
          <p:nvPr/>
        </p:nvSpPr>
        <p:spPr>
          <a:xfrm>
            <a:off x="1295162" y="5195888"/>
            <a:ext cx="3117652" cy="389692"/>
          </a:xfrm>
          <a:prstGeom prst="rect">
            <a:avLst/>
          </a:prstGeom>
          <a:noFill/>
          <a:ln/>
        </p:spPr>
        <p:txBody>
          <a:bodyPr wrap="none" lIns="0" tIns="0" rIns="0" bIns="0" rtlCol="0" anchor="t"/>
          <a:lstStyle/>
          <a:p>
            <a:pPr marL="0" indent="0" algn="ctr">
              <a:lnSpc>
                <a:spcPts val="3050"/>
              </a:lnSpc>
              <a:buNone/>
            </a:pPr>
            <a:r>
              <a:rPr lang="en-US" sz="2450" dirty="0">
                <a:solidFill>
                  <a:srgbClr val="4967E9"/>
                </a:solidFill>
                <a:latin typeface="Corben" pitchFamily="34" charset="0"/>
                <a:ea typeface="Corben" pitchFamily="34" charset="-122"/>
                <a:cs typeface="Corben" pitchFamily="34" charset="-120"/>
              </a:rPr>
              <a:t>Contattaci</a:t>
            </a:r>
            <a:endParaRPr lang="en-US" sz="2450" dirty="0"/>
          </a:p>
        </p:txBody>
      </p:sp>
      <p:sp>
        <p:nvSpPr>
          <p:cNvPr id="9" name="Text 6"/>
          <p:cNvSpPr/>
          <p:nvPr/>
        </p:nvSpPr>
        <p:spPr>
          <a:xfrm>
            <a:off x="935117" y="5710238"/>
            <a:ext cx="3837861" cy="1558766"/>
          </a:xfrm>
          <a:prstGeom prst="rect">
            <a:avLst/>
          </a:prstGeom>
          <a:noFill/>
          <a:ln/>
        </p:spPr>
        <p:txBody>
          <a:bodyPr wrap="square" lIns="0" tIns="0" rIns="0" bIns="0" rtlCol="0" anchor="t"/>
          <a:lstStyle/>
          <a:p>
            <a:pPr marL="0" indent="0" algn="ctr">
              <a:lnSpc>
                <a:spcPts val="3050"/>
              </a:lnSpc>
              <a:buNone/>
            </a:pPr>
            <a:r>
              <a:rPr lang="en-US" sz="2450" dirty="0">
                <a:solidFill>
                  <a:srgbClr val="404155"/>
                </a:solidFill>
                <a:latin typeface="Corben" pitchFamily="34" charset="0"/>
                <a:ea typeface="Corben" pitchFamily="34" charset="-122"/>
                <a:cs typeface="Corben" pitchFamily="34" charset="-120"/>
              </a:rPr>
              <a:t>Contattaci per una consulenza gratuita e scopri il sistema IWS più adatto alle tue esigenze.</a:t>
            </a:r>
            <a:endParaRPr lang="en-US" sz="2450" dirty="0"/>
          </a:p>
        </p:txBody>
      </p:sp>
      <p:sp>
        <p:nvSpPr>
          <p:cNvPr id="10" name="Shape 7"/>
          <p:cNvSpPr/>
          <p:nvPr/>
        </p:nvSpPr>
        <p:spPr>
          <a:xfrm>
            <a:off x="7303651" y="4364415"/>
            <a:ext cx="22860" cy="623530"/>
          </a:xfrm>
          <a:prstGeom prst="roundRect">
            <a:avLst>
              <a:gd name="adj" fmla="val 381875"/>
            </a:avLst>
          </a:prstGeom>
          <a:solidFill>
            <a:srgbClr val="B8BFDF"/>
          </a:solidFill>
          <a:ln/>
        </p:spPr>
      </p:sp>
      <p:sp>
        <p:nvSpPr>
          <p:cNvPr id="11" name="Shape 8"/>
          <p:cNvSpPr/>
          <p:nvPr/>
        </p:nvSpPr>
        <p:spPr>
          <a:xfrm>
            <a:off x="7081361" y="4130695"/>
            <a:ext cx="467558" cy="467558"/>
          </a:xfrm>
          <a:prstGeom prst="roundRect">
            <a:avLst>
              <a:gd name="adj" fmla="val 18671"/>
            </a:avLst>
          </a:prstGeom>
          <a:solidFill>
            <a:srgbClr val="D2D9F9"/>
          </a:solidFill>
          <a:ln w="7620">
            <a:solidFill>
              <a:srgbClr val="B8BFDF"/>
            </a:solidFill>
            <a:prstDash val="solid"/>
          </a:ln>
        </p:spPr>
      </p:sp>
      <p:sp>
        <p:nvSpPr>
          <p:cNvPr id="12" name="Text 9"/>
          <p:cNvSpPr/>
          <p:nvPr/>
        </p:nvSpPr>
        <p:spPr>
          <a:xfrm>
            <a:off x="7159228" y="4169569"/>
            <a:ext cx="311706" cy="389692"/>
          </a:xfrm>
          <a:prstGeom prst="rect">
            <a:avLst/>
          </a:prstGeom>
          <a:noFill/>
          <a:ln/>
        </p:spPr>
        <p:txBody>
          <a:bodyPr wrap="none" lIns="0" tIns="0" rIns="0" bIns="0" rtlCol="0" anchor="t"/>
          <a:lstStyle/>
          <a:p>
            <a:pPr marL="0" indent="0" algn="ctr">
              <a:lnSpc>
                <a:spcPts val="2450"/>
              </a:lnSpc>
              <a:buNone/>
            </a:pPr>
            <a:r>
              <a:rPr lang="en-US" sz="2450" dirty="0">
                <a:solidFill>
                  <a:srgbClr val="404155"/>
                </a:solidFill>
                <a:latin typeface="Corben" pitchFamily="34" charset="0"/>
                <a:ea typeface="Corben" pitchFamily="34" charset="-122"/>
                <a:cs typeface="Corben" pitchFamily="34" charset="-120"/>
              </a:rPr>
              <a:t>2</a:t>
            </a:r>
            <a:endParaRPr lang="en-US" sz="2450" dirty="0"/>
          </a:p>
        </p:txBody>
      </p:sp>
      <p:sp>
        <p:nvSpPr>
          <p:cNvPr id="13" name="Text 10"/>
          <p:cNvSpPr/>
          <p:nvPr/>
        </p:nvSpPr>
        <p:spPr>
          <a:xfrm>
            <a:off x="5756315" y="5195888"/>
            <a:ext cx="3117652" cy="389692"/>
          </a:xfrm>
          <a:prstGeom prst="rect">
            <a:avLst/>
          </a:prstGeom>
          <a:noFill/>
          <a:ln/>
        </p:spPr>
        <p:txBody>
          <a:bodyPr wrap="none" lIns="0" tIns="0" rIns="0" bIns="0" rtlCol="0" anchor="t"/>
          <a:lstStyle/>
          <a:p>
            <a:pPr marL="0" indent="0" algn="ctr">
              <a:lnSpc>
                <a:spcPts val="3050"/>
              </a:lnSpc>
              <a:buNone/>
            </a:pPr>
            <a:r>
              <a:rPr lang="en-US" sz="2450" dirty="0">
                <a:solidFill>
                  <a:srgbClr val="4967E9"/>
                </a:solidFill>
                <a:latin typeface="Corben" pitchFamily="34" charset="0"/>
                <a:ea typeface="Corben" pitchFamily="34" charset="-122"/>
                <a:cs typeface="Corben" pitchFamily="34" charset="-120"/>
              </a:rPr>
              <a:t>Installazione</a:t>
            </a:r>
            <a:endParaRPr lang="en-US" sz="2450" dirty="0"/>
          </a:p>
        </p:txBody>
      </p:sp>
      <p:sp>
        <p:nvSpPr>
          <p:cNvPr id="14" name="Text 11"/>
          <p:cNvSpPr/>
          <p:nvPr/>
        </p:nvSpPr>
        <p:spPr>
          <a:xfrm>
            <a:off x="5396270" y="5710238"/>
            <a:ext cx="3837861" cy="1948458"/>
          </a:xfrm>
          <a:prstGeom prst="rect">
            <a:avLst/>
          </a:prstGeom>
          <a:noFill/>
          <a:ln/>
        </p:spPr>
        <p:txBody>
          <a:bodyPr wrap="square" lIns="0" tIns="0" rIns="0" bIns="0" rtlCol="0" anchor="t"/>
          <a:lstStyle/>
          <a:p>
            <a:pPr marL="0" indent="0" algn="ctr">
              <a:lnSpc>
                <a:spcPts val="3050"/>
              </a:lnSpc>
              <a:buNone/>
            </a:pPr>
            <a:r>
              <a:rPr lang="en-US" sz="2450" dirty="0">
                <a:solidFill>
                  <a:srgbClr val="404155"/>
                </a:solidFill>
                <a:latin typeface="Corben" pitchFamily="34" charset="0"/>
                <a:ea typeface="Corben" pitchFamily="34" charset="-122"/>
                <a:cs typeface="Corben" pitchFamily="34" charset="-120"/>
              </a:rPr>
              <a:t>I nostri tecnici esperti si occuperanno dell'installazione del sistema IWS in modo rapido e professionale.</a:t>
            </a:r>
            <a:endParaRPr lang="en-US" sz="2450" dirty="0"/>
          </a:p>
        </p:txBody>
      </p:sp>
      <p:sp>
        <p:nvSpPr>
          <p:cNvPr id="15" name="Shape 12"/>
          <p:cNvSpPr/>
          <p:nvPr/>
        </p:nvSpPr>
        <p:spPr>
          <a:xfrm>
            <a:off x="11764804" y="4364415"/>
            <a:ext cx="22860" cy="623530"/>
          </a:xfrm>
          <a:prstGeom prst="roundRect">
            <a:avLst>
              <a:gd name="adj" fmla="val 381875"/>
            </a:avLst>
          </a:prstGeom>
          <a:solidFill>
            <a:srgbClr val="B8BFDF"/>
          </a:solidFill>
          <a:ln/>
        </p:spPr>
      </p:sp>
      <p:sp>
        <p:nvSpPr>
          <p:cNvPr id="16" name="Shape 13"/>
          <p:cNvSpPr/>
          <p:nvPr/>
        </p:nvSpPr>
        <p:spPr>
          <a:xfrm>
            <a:off x="11542514" y="4130695"/>
            <a:ext cx="467558" cy="467558"/>
          </a:xfrm>
          <a:prstGeom prst="roundRect">
            <a:avLst>
              <a:gd name="adj" fmla="val 18671"/>
            </a:avLst>
          </a:prstGeom>
          <a:solidFill>
            <a:srgbClr val="D2D9F9"/>
          </a:solidFill>
          <a:ln w="7620">
            <a:solidFill>
              <a:srgbClr val="B8BFDF"/>
            </a:solidFill>
            <a:prstDash val="solid"/>
          </a:ln>
        </p:spPr>
      </p:sp>
      <p:sp>
        <p:nvSpPr>
          <p:cNvPr id="17" name="Text 14"/>
          <p:cNvSpPr/>
          <p:nvPr/>
        </p:nvSpPr>
        <p:spPr>
          <a:xfrm>
            <a:off x="11620381" y="4169569"/>
            <a:ext cx="311706" cy="389692"/>
          </a:xfrm>
          <a:prstGeom prst="rect">
            <a:avLst/>
          </a:prstGeom>
          <a:noFill/>
          <a:ln/>
        </p:spPr>
        <p:txBody>
          <a:bodyPr wrap="none" lIns="0" tIns="0" rIns="0" bIns="0" rtlCol="0" anchor="t"/>
          <a:lstStyle/>
          <a:p>
            <a:pPr marL="0" indent="0" algn="ctr">
              <a:lnSpc>
                <a:spcPts val="2450"/>
              </a:lnSpc>
              <a:buNone/>
            </a:pPr>
            <a:r>
              <a:rPr lang="en-US" sz="2450" dirty="0">
                <a:solidFill>
                  <a:srgbClr val="404155"/>
                </a:solidFill>
                <a:latin typeface="Corben" pitchFamily="34" charset="0"/>
                <a:ea typeface="Corben" pitchFamily="34" charset="-122"/>
                <a:cs typeface="Corben" pitchFamily="34" charset="-120"/>
              </a:rPr>
              <a:t>3</a:t>
            </a:r>
            <a:endParaRPr lang="en-US" sz="2450" dirty="0"/>
          </a:p>
        </p:txBody>
      </p:sp>
      <p:sp>
        <p:nvSpPr>
          <p:cNvPr id="18" name="Text 15"/>
          <p:cNvSpPr/>
          <p:nvPr/>
        </p:nvSpPr>
        <p:spPr>
          <a:xfrm>
            <a:off x="9857423" y="5195888"/>
            <a:ext cx="3837861" cy="779383"/>
          </a:xfrm>
          <a:prstGeom prst="rect">
            <a:avLst/>
          </a:prstGeom>
          <a:noFill/>
          <a:ln/>
        </p:spPr>
        <p:txBody>
          <a:bodyPr wrap="square" lIns="0" tIns="0" rIns="0" bIns="0" rtlCol="0" anchor="t"/>
          <a:lstStyle/>
          <a:p>
            <a:pPr marL="0" indent="0" algn="ctr">
              <a:lnSpc>
                <a:spcPts val="3050"/>
              </a:lnSpc>
              <a:buNone/>
            </a:pPr>
            <a:r>
              <a:rPr lang="en-US" sz="2450" dirty="0">
                <a:solidFill>
                  <a:srgbClr val="4967E9"/>
                </a:solidFill>
                <a:latin typeface="Corben" pitchFamily="34" charset="0"/>
                <a:ea typeface="Corben" pitchFamily="34" charset="-122"/>
                <a:cs typeface="Corben" pitchFamily="34" charset="-120"/>
              </a:rPr>
              <a:t>Goditi l'acqua di qualità superiore</a:t>
            </a:r>
            <a:endParaRPr lang="en-US" sz="2450" dirty="0"/>
          </a:p>
        </p:txBody>
      </p:sp>
      <p:sp>
        <p:nvSpPr>
          <p:cNvPr id="19" name="Text 16"/>
          <p:cNvSpPr/>
          <p:nvPr/>
        </p:nvSpPr>
        <p:spPr>
          <a:xfrm>
            <a:off x="9857423" y="6099929"/>
            <a:ext cx="3837861" cy="1558766"/>
          </a:xfrm>
          <a:prstGeom prst="rect">
            <a:avLst/>
          </a:prstGeom>
          <a:noFill/>
          <a:ln/>
        </p:spPr>
        <p:txBody>
          <a:bodyPr wrap="square" lIns="0" tIns="0" rIns="0" bIns="0" rtlCol="0" anchor="t"/>
          <a:lstStyle/>
          <a:p>
            <a:pPr marL="0" indent="0" algn="ctr">
              <a:lnSpc>
                <a:spcPts val="3050"/>
              </a:lnSpc>
              <a:buNone/>
            </a:pPr>
            <a:r>
              <a:rPr lang="en-US" sz="2450" dirty="0">
                <a:solidFill>
                  <a:srgbClr val="404155"/>
                </a:solidFill>
                <a:latin typeface="Corben" pitchFamily="34" charset="0"/>
                <a:ea typeface="Corben" pitchFamily="34" charset="-122"/>
                <a:cs typeface="Corben" pitchFamily="34" charset="-120"/>
              </a:rPr>
              <a:t>Goditi un'acqua pura, rivitalizzata e dal sapore gradevole in ogni ambiente della tua casa.</a:t>
            </a:r>
            <a:endParaRPr lang="en-US" sz="2450" dirty="0"/>
          </a:p>
        </p:txBody>
      </p:sp>
      <p:pic>
        <p:nvPicPr>
          <p:cNvPr id="21" name="Immagine 20">
            <a:extLst>
              <a:ext uri="{FF2B5EF4-FFF2-40B4-BE49-F238E27FC236}">
                <a16:creationId xmlns:a16="http://schemas.microsoft.com/office/drawing/2014/main" id="{7EDE4DA9-4792-48D9-00F8-0093AD51CDA7}"/>
              </a:ext>
            </a:extLst>
          </p:cNvPr>
          <p:cNvPicPr>
            <a:picLocks noChangeAspect="1"/>
          </p:cNvPicPr>
          <p:nvPr/>
        </p:nvPicPr>
        <p:blipFill>
          <a:blip r:embed="rId4"/>
          <a:stretch>
            <a:fillRect/>
          </a:stretch>
        </p:blipFill>
        <p:spPr>
          <a:xfrm>
            <a:off x="12738463" y="7673444"/>
            <a:ext cx="1788698" cy="4595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04680"/>
          </a:xfrm>
          <a:prstGeom prst="rect">
            <a:avLst/>
          </a:prstGeom>
        </p:spPr>
      </p:pic>
      <p:sp>
        <p:nvSpPr>
          <p:cNvPr id="3" name="Text 0"/>
          <p:cNvSpPr/>
          <p:nvPr/>
        </p:nvSpPr>
        <p:spPr>
          <a:xfrm>
            <a:off x="617220" y="2689622"/>
            <a:ext cx="13395960" cy="1102519"/>
          </a:xfrm>
          <a:prstGeom prst="rect">
            <a:avLst/>
          </a:prstGeom>
          <a:noFill/>
          <a:ln/>
        </p:spPr>
        <p:txBody>
          <a:bodyPr wrap="square" lIns="0" tIns="0" rIns="0" bIns="0" rtlCol="0" anchor="t"/>
          <a:lstStyle/>
          <a:p>
            <a:pPr marL="0" indent="0" algn="ctr">
              <a:lnSpc>
                <a:spcPts val="4300"/>
              </a:lnSpc>
              <a:buNone/>
            </a:pPr>
            <a:r>
              <a:rPr lang="en-US" sz="3450" dirty="0">
                <a:solidFill>
                  <a:srgbClr val="4967E9"/>
                </a:solidFill>
                <a:latin typeface="Corben" pitchFamily="34" charset="0"/>
                <a:ea typeface="Corben" pitchFamily="34" charset="-122"/>
                <a:cs typeface="Corben" pitchFamily="34" charset="-120"/>
              </a:rPr>
              <a:t>IWS:                                                                                                                   Più che un sistema di trattamento dell'acqua</a:t>
            </a:r>
            <a:endParaRPr lang="en-US" sz="3450" dirty="0"/>
          </a:p>
        </p:txBody>
      </p:sp>
      <p:pic>
        <p:nvPicPr>
          <p:cNvPr id="4" name="Image 1" descr="preencoded.png"/>
          <p:cNvPicPr>
            <a:picLocks noChangeAspect="1"/>
          </p:cNvPicPr>
          <p:nvPr/>
        </p:nvPicPr>
        <p:blipFill>
          <a:blip r:embed="rId4"/>
          <a:stretch>
            <a:fillRect/>
          </a:stretch>
        </p:blipFill>
        <p:spPr>
          <a:xfrm>
            <a:off x="617220" y="4056698"/>
            <a:ext cx="881896" cy="1119664"/>
          </a:xfrm>
          <a:prstGeom prst="rect">
            <a:avLst/>
          </a:prstGeom>
        </p:spPr>
      </p:pic>
      <p:sp>
        <p:nvSpPr>
          <p:cNvPr id="5" name="Text 1"/>
          <p:cNvSpPr/>
          <p:nvPr/>
        </p:nvSpPr>
        <p:spPr>
          <a:xfrm>
            <a:off x="6565583" y="4233029"/>
            <a:ext cx="2645688" cy="330637"/>
          </a:xfrm>
          <a:prstGeom prst="rect">
            <a:avLst/>
          </a:prstGeom>
          <a:noFill/>
          <a:ln/>
        </p:spPr>
        <p:txBody>
          <a:bodyPr wrap="none" lIns="0" tIns="0" rIns="0" bIns="0" rtlCol="0" anchor="t"/>
          <a:lstStyle/>
          <a:p>
            <a:pPr marL="0" indent="0" algn="ctr">
              <a:lnSpc>
                <a:spcPts val="2600"/>
              </a:lnSpc>
              <a:buNone/>
            </a:pPr>
            <a:r>
              <a:rPr lang="en-US" sz="2050" dirty="0">
                <a:solidFill>
                  <a:srgbClr val="4967E9"/>
                </a:solidFill>
                <a:latin typeface="Corben" pitchFamily="34" charset="0"/>
                <a:ea typeface="Corben" pitchFamily="34" charset="-122"/>
                <a:cs typeface="Corben" pitchFamily="34" charset="-120"/>
              </a:rPr>
              <a:t>Tecnologia avanzata</a:t>
            </a:r>
            <a:endParaRPr lang="en-US" sz="2050" dirty="0"/>
          </a:p>
        </p:txBody>
      </p:sp>
      <p:sp>
        <p:nvSpPr>
          <p:cNvPr id="6" name="Text 2"/>
          <p:cNvSpPr/>
          <p:nvPr/>
        </p:nvSpPr>
        <p:spPr>
          <a:xfrm>
            <a:off x="4867275" y="4669393"/>
            <a:ext cx="6042184" cy="330637"/>
          </a:xfrm>
          <a:prstGeom prst="rect">
            <a:avLst/>
          </a:prstGeom>
          <a:noFill/>
          <a:ln/>
        </p:spPr>
        <p:txBody>
          <a:bodyPr wrap="none" lIns="0" tIns="0" rIns="0" bIns="0" rtlCol="0" anchor="t"/>
          <a:lstStyle/>
          <a:p>
            <a:pPr marL="0" indent="0" algn="ctr">
              <a:lnSpc>
                <a:spcPts val="2600"/>
              </a:lnSpc>
              <a:buNone/>
            </a:pPr>
            <a:r>
              <a:rPr lang="en-US" sz="2050" dirty="0">
                <a:solidFill>
                  <a:srgbClr val="404155"/>
                </a:solidFill>
                <a:latin typeface="Corben" pitchFamily="34" charset="0"/>
                <a:ea typeface="Corben" pitchFamily="34" charset="-122"/>
                <a:cs typeface="Corben" pitchFamily="34" charset="-120"/>
              </a:rPr>
              <a:t>IWS è frutto di ricerca e sviluppo all'avanguardia.</a:t>
            </a:r>
            <a:endParaRPr lang="en-US" sz="2050" dirty="0"/>
          </a:p>
        </p:txBody>
      </p:sp>
      <p:pic>
        <p:nvPicPr>
          <p:cNvPr id="7" name="Image 2" descr="preencoded.png"/>
          <p:cNvPicPr>
            <a:picLocks noChangeAspect="1"/>
          </p:cNvPicPr>
          <p:nvPr/>
        </p:nvPicPr>
        <p:blipFill>
          <a:blip r:embed="rId5"/>
          <a:stretch>
            <a:fillRect/>
          </a:stretch>
        </p:blipFill>
        <p:spPr>
          <a:xfrm>
            <a:off x="617220" y="5176361"/>
            <a:ext cx="881896" cy="1119664"/>
          </a:xfrm>
          <a:prstGeom prst="rect">
            <a:avLst/>
          </a:prstGeom>
        </p:spPr>
      </p:pic>
      <p:sp>
        <p:nvSpPr>
          <p:cNvPr id="8" name="Text 3"/>
          <p:cNvSpPr/>
          <p:nvPr/>
        </p:nvSpPr>
        <p:spPr>
          <a:xfrm>
            <a:off x="6565583" y="5352693"/>
            <a:ext cx="2645688" cy="330637"/>
          </a:xfrm>
          <a:prstGeom prst="rect">
            <a:avLst/>
          </a:prstGeom>
          <a:noFill/>
          <a:ln/>
        </p:spPr>
        <p:txBody>
          <a:bodyPr wrap="none" lIns="0" tIns="0" rIns="0" bIns="0" rtlCol="0" anchor="t"/>
          <a:lstStyle/>
          <a:p>
            <a:pPr marL="0" indent="0" algn="ctr">
              <a:lnSpc>
                <a:spcPts val="2600"/>
              </a:lnSpc>
              <a:buNone/>
            </a:pPr>
            <a:r>
              <a:rPr lang="en-US" sz="2050" dirty="0">
                <a:solidFill>
                  <a:srgbClr val="4967E9"/>
                </a:solidFill>
                <a:latin typeface="Corben" pitchFamily="34" charset="0"/>
                <a:ea typeface="Corben" pitchFamily="34" charset="-122"/>
                <a:cs typeface="Corben" pitchFamily="34" charset="-120"/>
              </a:rPr>
              <a:t>Qualità e affidabilità</a:t>
            </a:r>
            <a:endParaRPr lang="en-US" sz="2050" dirty="0"/>
          </a:p>
        </p:txBody>
      </p:sp>
      <p:sp>
        <p:nvSpPr>
          <p:cNvPr id="9" name="Text 4"/>
          <p:cNvSpPr/>
          <p:nvPr/>
        </p:nvSpPr>
        <p:spPr>
          <a:xfrm>
            <a:off x="2905720" y="5789057"/>
            <a:ext cx="9965412" cy="330637"/>
          </a:xfrm>
          <a:prstGeom prst="rect">
            <a:avLst/>
          </a:prstGeom>
          <a:noFill/>
          <a:ln/>
        </p:spPr>
        <p:txBody>
          <a:bodyPr wrap="none" lIns="0" tIns="0" rIns="0" bIns="0" rtlCol="0" anchor="t"/>
          <a:lstStyle/>
          <a:p>
            <a:pPr marL="0" indent="0" algn="ctr">
              <a:lnSpc>
                <a:spcPts val="2600"/>
              </a:lnSpc>
              <a:buNone/>
            </a:pPr>
            <a:r>
              <a:rPr lang="en-US" sz="2050" dirty="0">
                <a:solidFill>
                  <a:srgbClr val="404155"/>
                </a:solidFill>
                <a:latin typeface="Corben" pitchFamily="34" charset="0"/>
                <a:ea typeface="Corben" pitchFamily="34" charset="-122"/>
                <a:cs typeface="Corben" pitchFamily="34" charset="-120"/>
              </a:rPr>
              <a:t>I sistemi IWS sono progettati per garantire la massima qualità e durata nel tempo.</a:t>
            </a:r>
            <a:endParaRPr lang="en-US" sz="2050" dirty="0"/>
          </a:p>
        </p:txBody>
      </p:sp>
      <p:pic>
        <p:nvPicPr>
          <p:cNvPr id="10" name="Image 3" descr="preencoded.png"/>
          <p:cNvPicPr>
            <a:picLocks noChangeAspect="1"/>
          </p:cNvPicPr>
          <p:nvPr/>
        </p:nvPicPr>
        <p:blipFill>
          <a:blip r:embed="rId6"/>
          <a:stretch>
            <a:fillRect/>
          </a:stretch>
        </p:blipFill>
        <p:spPr>
          <a:xfrm>
            <a:off x="617220" y="6296025"/>
            <a:ext cx="881896" cy="1450300"/>
          </a:xfrm>
          <a:prstGeom prst="rect">
            <a:avLst/>
          </a:prstGeom>
        </p:spPr>
      </p:pic>
      <p:sp>
        <p:nvSpPr>
          <p:cNvPr id="11" name="Text 5"/>
          <p:cNvSpPr/>
          <p:nvPr/>
        </p:nvSpPr>
        <p:spPr>
          <a:xfrm>
            <a:off x="6387227" y="6472357"/>
            <a:ext cx="3002280" cy="330637"/>
          </a:xfrm>
          <a:prstGeom prst="rect">
            <a:avLst/>
          </a:prstGeom>
          <a:noFill/>
          <a:ln/>
        </p:spPr>
        <p:txBody>
          <a:bodyPr wrap="none" lIns="0" tIns="0" rIns="0" bIns="0" rtlCol="0" anchor="t"/>
          <a:lstStyle/>
          <a:p>
            <a:pPr marL="0" indent="0" algn="ctr">
              <a:lnSpc>
                <a:spcPts val="2600"/>
              </a:lnSpc>
              <a:buNone/>
            </a:pPr>
            <a:r>
              <a:rPr lang="en-US" sz="2050" dirty="0">
                <a:solidFill>
                  <a:srgbClr val="4967E9"/>
                </a:solidFill>
                <a:latin typeface="Corben" pitchFamily="34" charset="0"/>
                <a:ea typeface="Corben" pitchFamily="34" charset="-122"/>
                <a:cs typeface="Corben" pitchFamily="34" charset="-120"/>
              </a:rPr>
              <a:t>Sostenibilità ambientale</a:t>
            </a:r>
            <a:endParaRPr lang="en-US" sz="2050" dirty="0"/>
          </a:p>
        </p:txBody>
      </p:sp>
      <p:sp>
        <p:nvSpPr>
          <p:cNvPr id="12" name="Text 6"/>
          <p:cNvSpPr/>
          <p:nvPr/>
        </p:nvSpPr>
        <p:spPr>
          <a:xfrm>
            <a:off x="1763673" y="6908721"/>
            <a:ext cx="12249507" cy="661273"/>
          </a:xfrm>
          <a:prstGeom prst="rect">
            <a:avLst/>
          </a:prstGeom>
          <a:noFill/>
          <a:ln/>
        </p:spPr>
        <p:txBody>
          <a:bodyPr wrap="square" lIns="0" tIns="0" rIns="0" bIns="0" rtlCol="0" anchor="t"/>
          <a:lstStyle/>
          <a:p>
            <a:pPr marL="0" indent="0" algn="ctr">
              <a:lnSpc>
                <a:spcPts val="2600"/>
              </a:lnSpc>
              <a:buNone/>
            </a:pPr>
            <a:r>
              <a:rPr lang="en-US" sz="2050" dirty="0">
                <a:solidFill>
                  <a:srgbClr val="404155"/>
                </a:solidFill>
                <a:latin typeface="Corben" pitchFamily="34" charset="0"/>
                <a:ea typeface="Corben" pitchFamily="34" charset="-122"/>
                <a:cs typeface="Corben" pitchFamily="34" charset="-120"/>
              </a:rPr>
              <a:t>IWS contribuisce alla sostenibilità ambientale riducendo il consumo di energia e le emissioni di CO2.</a:t>
            </a:r>
            <a:endParaRPr lang="en-US" sz="2050" dirty="0"/>
          </a:p>
        </p:txBody>
      </p:sp>
      <p:pic>
        <p:nvPicPr>
          <p:cNvPr id="14" name="Immagine 13">
            <a:extLst>
              <a:ext uri="{FF2B5EF4-FFF2-40B4-BE49-F238E27FC236}">
                <a16:creationId xmlns:a16="http://schemas.microsoft.com/office/drawing/2014/main" id="{E5DE2E23-E9D6-F355-6506-4A08C6DD4C22}"/>
              </a:ext>
            </a:extLst>
          </p:cNvPr>
          <p:cNvPicPr>
            <a:picLocks noChangeAspect="1"/>
          </p:cNvPicPr>
          <p:nvPr/>
        </p:nvPicPr>
        <p:blipFill>
          <a:blip r:embed="rId7"/>
          <a:stretch>
            <a:fillRect/>
          </a:stretch>
        </p:blipFill>
        <p:spPr>
          <a:xfrm>
            <a:off x="12866727" y="7565205"/>
            <a:ext cx="1694985" cy="5687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243614"/>
            <a:ext cx="7556421" cy="2126337"/>
          </a:xfrm>
          <a:prstGeom prst="rect">
            <a:avLst/>
          </a:prstGeom>
          <a:noFill/>
          <a:ln/>
        </p:spPr>
        <p:txBody>
          <a:bodyPr wrap="square" lIns="0" tIns="0" rIns="0" bIns="0" rtlCol="0" anchor="t"/>
          <a:lstStyle/>
          <a:p>
            <a:pPr marL="0" indent="0" algn="ctr">
              <a:lnSpc>
                <a:spcPts val="5550"/>
              </a:lnSpc>
              <a:buNone/>
            </a:pPr>
            <a:r>
              <a:rPr lang="en-US" sz="4450" dirty="0">
                <a:solidFill>
                  <a:srgbClr val="4967E9"/>
                </a:solidFill>
                <a:latin typeface="Corben" pitchFamily="34" charset="0"/>
                <a:ea typeface="Corben" pitchFamily="34" charset="-122"/>
                <a:cs typeface="Corben" pitchFamily="34" charset="-120"/>
              </a:rPr>
              <a:t>Scegli IWS:                                                            un investimento per il tuo futuro</a:t>
            </a:r>
            <a:endParaRPr lang="en-US" sz="4450" dirty="0"/>
          </a:p>
        </p:txBody>
      </p:sp>
      <p:sp>
        <p:nvSpPr>
          <p:cNvPr id="4" name="Text 1"/>
          <p:cNvSpPr/>
          <p:nvPr/>
        </p:nvSpPr>
        <p:spPr>
          <a:xfrm>
            <a:off x="793790" y="4710113"/>
            <a:ext cx="7556421" cy="1275874"/>
          </a:xfrm>
          <a:prstGeom prst="rect">
            <a:avLst/>
          </a:prstGeom>
          <a:noFill/>
          <a:ln/>
        </p:spPr>
        <p:txBody>
          <a:bodyPr wrap="square" lIns="0" tIns="0" rIns="0" bIns="0" rtlCol="0" anchor="t"/>
          <a:lstStyle/>
          <a:p>
            <a:pPr marL="0" indent="0" algn="ctr">
              <a:lnSpc>
                <a:spcPts val="3300"/>
              </a:lnSpc>
              <a:buNone/>
            </a:pPr>
            <a:r>
              <a:rPr lang="en-US" sz="2650" dirty="0">
                <a:solidFill>
                  <a:srgbClr val="1B1B27"/>
                </a:solidFill>
                <a:latin typeface="Corben" pitchFamily="34" charset="0"/>
                <a:ea typeface="Corben" pitchFamily="34" charset="-122"/>
                <a:cs typeface="Corben" pitchFamily="34" charset="-120"/>
              </a:rPr>
              <a:t>Scegli IWS e concediti il lusso di un'acqua di qualità superiore per la tua casa e la tua famiglia.</a:t>
            </a:r>
            <a:endParaRPr lang="en-US" sz="2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476</Words>
  <Application>Microsoft Office PowerPoint</Application>
  <PresentationFormat>Personalizzato</PresentationFormat>
  <Paragraphs>56</Paragraphs>
  <Slides>8</Slides>
  <Notes>8</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Corben</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Solista</cp:lastModifiedBy>
  <cp:revision>2</cp:revision>
  <dcterms:created xsi:type="dcterms:W3CDTF">2025-03-07T16:10:12Z</dcterms:created>
  <dcterms:modified xsi:type="dcterms:W3CDTF">2025-03-07T16:14:48Z</dcterms:modified>
</cp:coreProperties>
</file>